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6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63DE5E-19F8-4FB0-B573-162E83578157}"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1421600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63DE5E-19F8-4FB0-B573-162E83578157}"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3798177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63DE5E-19F8-4FB0-B573-162E83578157}"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333055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63DE5E-19F8-4FB0-B573-162E83578157}"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2568190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63DE5E-19F8-4FB0-B573-162E83578157}" type="datetimeFigureOut">
              <a:rPr lang="en-GB" smtClean="0"/>
              <a:t>29/03/2017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1905469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63DE5E-19F8-4FB0-B573-162E83578157}" type="datetimeFigureOut">
              <a:rPr lang="en-GB" smtClean="0"/>
              <a:t>29/03/2017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574495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3DE5E-19F8-4FB0-B573-162E83578157}" type="datetimeFigureOut">
              <a:rPr lang="en-GB" smtClean="0"/>
              <a:t>29/03/2017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3885584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63DE5E-19F8-4FB0-B573-162E83578157}"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265332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63DE5E-19F8-4FB0-B573-162E83578157}"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2791086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63DE5E-19F8-4FB0-B573-162E83578157}"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3102556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63DE5E-19F8-4FB0-B573-162E83578157}"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57B120-DC95-4334-8C27-A9B54BE011F7}" type="slidenum">
              <a:rPr lang="en-GB" smtClean="0"/>
              <a:t>‹#›</a:t>
            </a:fld>
            <a:endParaRPr lang="en-GB"/>
          </a:p>
        </p:txBody>
      </p:sp>
    </p:spTree>
    <p:extLst>
      <p:ext uri="{BB962C8B-B14F-4D97-AF65-F5344CB8AC3E}">
        <p14:creationId xmlns:p14="http://schemas.microsoft.com/office/powerpoint/2010/main" val="3667635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3DE5E-19F8-4FB0-B573-162E83578157}" type="datetimeFigureOut">
              <a:rPr lang="en-GB" smtClean="0"/>
              <a:t>29/03/2017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57B120-DC95-4334-8C27-A9B54BE011F7}" type="slidenum">
              <a:rPr lang="en-GB" smtClean="0"/>
              <a:t>‹#›</a:t>
            </a:fld>
            <a:endParaRPr lang="en-GB"/>
          </a:p>
        </p:txBody>
      </p:sp>
    </p:spTree>
    <p:extLst>
      <p:ext uri="{BB962C8B-B14F-4D97-AF65-F5344CB8AC3E}">
        <p14:creationId xmlns:p14="http://schemas.microsoft.com/office/powerpoint/2010/main" val="1276141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Working Memory Model</a:t>
            </a:r>
            <a:endParaRPr lang="en-GB" dirty="0"/>
          </a:p>
        </p:txBody>
      </p:sp>
      <p:sp>
        <p:nvSpPr>
          <p:cNvPr id="3" name="Subtitle 2"/>
          <p:cNvSpPr>
            <a:spLocks noGrp="1"/>
          </p:cNvSpPr>
          <p:nvPr>
            <p:ph type="subTitle" idx="1"/>
          </p:nvPr>
        </p:nvSpPr>
        <p:spPr/>
        <p:txBody>
          <a:bodyPr>
            <a:normAutofit fontScale="92500" lnSpcReduction="10000"/>
          </a:bodyPr>
          <a:lstStyle/>
          <a:p>
            <a:r>
              <a:rPr lang="en-GB" dirty="0" err="1">
                <a:solidFill>
                  <a:srgbClr val="FF0000"/>
                </a:solidFill>
              </a:rPr>
              <a:t>Baddeley</a:t>
            </a:r>
            <a:r>
              <a:rPr lang="en-GB" dirty="0">
                <a:solidFill>
                  <a:srgbClr val="FF0000"/>
                </a:solidFill>
              </a:rPr>
              <a:t> and Hitch (1974) developed an alternative model of </a:t>
            </a:r>
            <a:r>
              <a:rPr lang="en-GB">
                <a:solidFill>
                  <a:srgbClr val="FF0000"/>
                </a:solidFill>
              </a:rPr>
              <a:t>short-term </a:t>
            </a:r>
            <a:r>
              <a:rPr lang="en-GB" smtClean="0">
                <a:solidFill>
                  <a:srgbClr val="FF0000"/>
                </a:solidFill>
              </a:rPr>
              <a:t>memory which </a:t>
            </a:r>
            <a:r>
              <a:rPr lang="en-GB" dirty="0">
                <a:solidFill>
                  <a:srgbClr val="FF0000"/>
                </a:solidFill>
              </a:rPr>
              <a:t>they called working memory</a:t>
            </a:r>
          </a:p>
        </p:txBody>
      </p:sp>
    </p:spTree>
    <p:extLst>
      <p:ext uri="{BB962C8B-B14F-4D97-AF65-F5344CB8AC3E}">
        <p14:creationId xmlns:p14="http://schemas.microsoft.com/office/powerpoint/2010/main" val="3207403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memory </a:t>
            </a:r>
            <a:endParaRPr lang="en-GB" dirty="0"/>
          </a:p>
        </p:txBody>
      </p:sp>
      <p:sp>
        <p:nvSpPr>
          <p:cNvPr id="3" name="Content Placeholder 2"/>
          <p:cNvSpPr>
            <a:spLocks noGrp="1"/>
          </p:cNvSpPr>
          <p:nvPr>
            <p:ph idx="1"/>
          </p:nvPr>
        </p:nvSpPr>
        <p:spPr/>
        <p:txBody>
          <a:bodyPr/>
          <a:lstStyle/>
          <a:p>
            <a:pPr marL="0" indent="0">
              <a:buNone/>
            </a:pPr>
            <a:r>
              <a:rPr lang="en-GB" dirty="0"/>
              <a:t>Working memory is short-term memory. Instead of all information going into one single store, there are different systems for different types of information.  Working memory consists of a central executive which controls and coordinates the operation of two subsystems: the phonological loop and the </a:t>
            </a:r>
            <a:r>
              <a:rPr lang="en-GB" dirty="0" err="1"/>
              <a:t>visuo</a:t>
            </a:r>
            <a:r>
              <a:rPr lang="en-GB" dirty="0"/>
              <a:t>-spatial sketch pad.</a:t>
            </a:r>
          </a:p>
        </p:txBody>
      </p:sp>
    </p:spTree>
    <p:extLst>
      <p:ext uri="{BB962C8B-B14F-4D97-AF65-F5344CB8AC3E}">
        <p14:creationId xmlns:p14="http://schemas.microsoft.com/office/powerpoint/2010/main" val="263451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Central Executive</a:t>
            </a:r>
            <a:endParaRPr lang="en-GB" dirty="0"/>
          </a:p>
        </p:txBody>
      </p:sp>
      <p:sp>
        <p:nvSpPr>
          <p:cNvPr id="3" name="Content Placeholder 2"/>
          <p:cNvSpPr>
            <a:spLocks noGrp="1"/>
          </p:cNvSpPr>
          <p:nvPr>
            <p:ph idx="1"/>
          </p:nvPr>
        </p:nvSpPr>
        <p:spPr/>
        <p:txBody>
          <a:bodyPr/>
          <a:lstStyle/>
          <a:p>
            <a:pPr marL="0" indent="0">
              <a:buNone/>
            </a:pPr>
            <a:r>
              <a:rPr lang="en-GB" b="1" dirty="0"/>
              <a:t>Central Executive</a:t>
            </a:r>
            <a:r>
              <a:rPr lang="en-GB" dirty="0"/>
              <a:t>: Drives the whole system (e.g. the boss of working memory) and allocates data to the subsystems (</a:t>
            </a:r>
            <a:r>
              <a:rPr lang="en-GB" dirty="0" smtClean="0"/>
              <a:t>VSS</a:t>
            </a:r>
            <a:r>
              <a:rPr lang="en-GB" dirty="0"/>
              <a:t> &amp; </a:t>
            </a:r>
            <a:r>
              <a:rPr lang="en-GB" dirty="0" smtClean="0"/>
              <a:t>PL</a:t>
            </a:r>
            <a:r>
              <a:rPr lang="en-GB" dirty="0"/>
              <a:t>). It also deals with cognitive tasks such as mental arithmetic and problem solving.</a:t>
            </a:r>
          </a:p>
        </p:txBody>
      </p:sp>
    </p:spTree>
    <p:extLst>
      <p:ext uri="{BB962C8B-B14F-4D97-AF65-F5344CB8AC3E}">
        <p14:creationId xmlns:p14="http://schemas.microsoft.com/office/powerpoint/2010/main" val="855449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smtClean="0"/>
              <a:t>Visuo</a:t>
            </a:r>
            <a:r>
              <a:rPr lang="en-GB" b="1" dirty="0" smtClean="0"/>
              <a:t>-Spatial Sketchpad</a:t>
            </a:r>
            <a:r>
              <a:rPr lang="en-GB" dirty="0" smtClean="0"/>
              <a:t> </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b="1" dirty="0" err="1"/>
              <a:t>Visuo</a:t>
            </a:r>
            <a:r>
              <a:rPr lang="en-GB" b="1" dirty="0"/>
              <a:t>-Spatial Sketchpad</a:t>
            </a:r>
            <a:r>
              <a:rPr lang="en-GB" dirty="0"/>
              <a:t> (inner eye): Stores and processes information in a visual or spatial form. The VSS is used for navigation</a:t>
            </a:r>
            <a:r>
              <a:rPr lang="en-GB" dirty="0" smtClean="0"/>
              <a:t>.</a:t>
            </a:r>
          </a:p>
          <a:p>
            <a:pPr marL="0" indent="0">
              <a:buNone/>
            </a:pPr>
            <a:r>
              <a:rPr lang="en-GB" dirty="0"/>
              <a:t>The sketch pad also displays and manipulates visual and spatial information held in long-term memory. For example, the spatial layout of your house is held in LTM. Try answering this question: How many windows are there in the front of your house?  You probably find yourself picturing the front of your house and counting the windows. An image has been retrieved from LTM and pictured on the sketch pad.</a:t>
            </a:r>
          </a:p>
        </p:txBody>
      </p:sp>
    </p:spTree>
    <p:extLst>
      <p:ext uri="{BB962C8B-B14F-4D97-AF65-F5344CB8AC3E}">
        <p14:creationId xmlns:p14="http://schemas.microsoft.com/office/powerpoint/2010/main" val="3520752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phonological loop</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a:t>The </a:t>
            </a:r>
            <a:r>
              <a:rPr lang="en-GB" b="1" dirty="0"/>
              <a:t>phonological loop</a:t>
            </a:r>
            <a:r>
              <a:rPr lang="en-GB" dirty="0"/>
              <a:t> is the part of working </a:t>
            </a:r>
            <a:r>
              <a:rPr lang="en-GB" dirty="0" smtClean="0"/>
              <a:t> memory </a:t>
            </a:r>
            <a:r>
              <a:rPr lang="en-GB" dirty="0"/>
              <a:t>that deals with spoken and written material. It can be used to remember a phone number. It consists of two </a:t>
            </a:r>
            <a:r>
              <a:rPr lang="en-GB" dirty="0" smtClean="0"/>
              <a:t>parts</a:t>
            </a:r>
          </a:p>
          <a:p>
            <a:pPr marL="0" indent="0">
              <a:buNone/>
            </a:pPr>
            <a:r>
              <a:rPr lang="en-GB" dirty="0"/>
              <a:t>o </a:t>
            </a:r>
            <a:r>
              <a:rPr lang="en-GB" b="1" dirty="0"/>
              <a:t>Phonological Store </a:t>
            </a:r>
            <a:r>
              <a:rPr lang="en-GB" dirty="0"/>
              <a:t>(inner ear) – Linked to speech perception Holds information in speech-based form (i.e. spoken words) for 1-2 seconds</a:t>
            </a:r>
            <a:r>
              <a:rPr lang="en-GB" dirty="0" smtClean="0"/>
              <a:t>.</a:t>
            </a:r>
          </a:p>
          <a:p>
            <a:pPr marL="0" indent="0">
              <a:buNone/>
            </a:pPr>
            <a:r>
              <a:rPr lang="en-GB" dirty="0"/>
              <a:t>o </a:t>
            </a:r>
            <a:r>
              <a:rPr lang="en-GB" b="1" dirty="0"/>
              <a:t>Articulatory control process</a:t>
            </a:r>
            <a:r>
              <a:rPr lang="en-GB" dirty="0"/>
              <a:t> (inner voice) – Linked to speech production. Used to rehearse and store verbal information from the phonological store.</a:t>
            </a:r>
          </a:p>
        </p:txBody>
      </p:sp>
    </p:spTree>
    <p:extLst>
      <p:ext uri="{BB962C8B-B14F-4D97-AF65-F5344CB8AC3E}">
        <p14:creationId xmlns:p14="http://schemas.microsoft.com/office/powerpoint/2010/main" val="3788714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orking memory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34" y="188640"/>
            <a:ext cx="8210550" cy="621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89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central Executive</a:t>
            </a:r>
            <a:endParaRPr lang="en-GB" dirty="0"/>
          </a:p>
        </p:txBody>
      </p:sp>
      <p:sp>
        <p:nvSpPr>
          <p:cNvPr id="3" name="Content Placeholder 2"/>
          <p:cNvSpPr>
            <a:spLocks noGrp="1"/>
          </p:cNvSpPr>
          <p:nvPr>
            <p:ph idx="1"/>
          </p:nvPr>
        </p:nvSpPr>
        <p:spPr/>
        <p:txBody>
          <a:bodyPr>
            <a:normAutofit fontScale="62500" lnSpcReduction="20000"/>
          </a:bodyPr>
          <a:lstStyle/>
          <a:p>
            <a:pPr fontAlgn="base"/>
            <a:r>
              <a:rPr lang="en-GB" dirty="0" smtClean="0"/>
              <a:t>The </a:t>
            </a:r>
            <a:r>
              <a:rPr lang="en-GB" dirty="0"/>
              <a:t>central executive decides what working memory pays attention to. For example, two activities sometimes come into conflict such as driving a car and talking. Rather than hitting a cyclist who is wobbling all over the road, it is preferable to stop talking and concentrate on driving. The central executive directs attention and gives priority to particular activities.</a:t>
            </a:r>
            <a:br>
              <a:rPr lang="en-GB" dirty="0"/>
            </a:br>
            <a:endParaRPr lang="en-GB" dirty="0"/>
          </a:p>
          <a:p>
            <a:pPr fontAlgn="base"/>
            <a:r>
              <a:rPr lang="en-GB" dirty="0"/>
              <a:t>The central executive is the most versatile and important component of the working memory system. However, despite its importance in the working-memory model, we know considerably less about this component than the two subsystems it controls.</a:t>
            </a:r>
            <a:br>
              <a:rPr lang="en-GB" dirty="0"/>
            </a:br>
            <a:endParaRPr lang="en-GB" dirty="0"/>
          </a:p>
          <a:p>
            <a:pPr fontAlgn="base"/>
            <a:r>
              <a:rPr lang="en-GB" dirty="0" err="1"/>
              <a:t>Baddeley</a:t>
            </a:r>
            <a:r>
              <a:rPr lang="en-GB" dirty="0"/>
              <a:t> suggests that the central executive acts more like a system which controls attentional processes rather than as a memory store.  This is unlike the phonological loop and the </a:t>
            </a:r>
            <a:r>
              <a:rPr lang="en-GB" dirty="0" err="1"/>
              <a:t>visuo</a:t>
            </a:r>
            <a:r>
              <a:rPr lang="en-GB" dirty="0"/>
              <a:t>-spatial sketch pad, which are specialized storage systems. The central executive enables the working memory system to selectively attend to some stimuli and ignore others.</a:t>
            </a:r>
          </a:p>
          <a:p>
            <a:pPr marL="0" indent="0">
              <a:buNone/>
            </a:pPr>
            <a:endParaRPr lang="en-GB" dirty="0"/>
          </a:p>
        </p:txBody>
      </p:sp>
    </p:spTree>
    <p:extLst>
      <p:ext uri="{BB962C8B-B14F-4D97-AF65-F5344CB8AC3E}">
        <p14:creationId xmlns:p14="http://schemas.microsoft.com/office/powerpoint/2010/main" val="1332979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Evaluation of Working Memory</a:t>
            </a:r>
            <a:endParaRPr lang="en-GB" dirty="0"/>
          </a:p>
        </p:txBody>
      </p:sp>
      <p:sp>
        <p:nvSpPr>
          <p:cNvPr id="3" name="Content Placeholder 2"/>
          <p:cNvSpPr>
            <a:spLocks noGrp="1"/>
          </p:cNvSpPr>
          <p:nvPr>
            <p:ph idx="1"/>
          </p:nvPr>
        </p:nvSpPr>
        <p:spPr/>
        <p:txBody>
          <a:bodyPr/>
          <a:lstStyle/>
          <a:p>
            <a:pPr marL="0" indent="0">
              <a:buNone/>
            </a:pPr>
            <a:r>
              <a:rPr lang="en-GB" dirty="0" smtClean="0"/>
              <a:t>Researchers today generally agree that short-term memory is made up of a number of components or subsystems. The working memory model has replaced the idea of a unitary (one part) STM as suggested by the </a:t>
            </a:r>
            <a:r>
              <a:rPr lang="en-GB" dirty="0" err="1" smtClean="0"/>
              <a:t>multistore</a:t>
            </a:r>
            <a:r>
              <a:rPr lang="en-GB" dirty="0" smtClean="0"/>
              <a:t> model.</a:t>
            </a:r>
            <a:endParaRPr lang="en-GB" dirty="0"/>
          </a:p>
        </p:txBody>
      </p:sp>
    </p:spTree>
    <p:extLst>
      <p:ext uri="{BB962C8B-B14F-4D97-AF65-F5344CB8AC3E}">
        <p14:creationId xmlns:p14="http://schemas.microsoft.com/office/powerpoint/2010/main" val="43812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224136"/>
          </a:xfrm>
        </p:spPr>
        <p:txBody>
          <a:bodyPr>
            <a:normAutofit/>
          </a:bodyPr>
          <a:lstStyle/>
          <a:p>
            <a:r>
              <a:rPr lang="en-GB" b="1" dirty="0" smtClean="0"/>
              <a:t>Strengths</a:t>
            </a:r>
            <a:endParaRPr lang="en-GB" dirty="0"/>
          </a:p>
        </p:txBody>
      </p:sp>
      <p:sp>
        <p:nvSpPr>
          <p:cNvPr id="3" name="Content Placeholder 2"/>
          <p:cNvSpPr>
            <a:spLocks noGrp="1"/>
          </p:cNvSpPr>
          <p:nvPr>
            <p:ph idx="1"/>
          </p:nvPr>
        </p:nvSpPr>
        <p:spPr/>
        <p:txBody>
          <a:bodyPr>
            <a:normAutofit fontScale="55000" lnSpcReduction="20000"/>
          </a:bodyPr>
          <a:lstStyle/>
          <a:p>
            <a:pPr fontAlgn="base"/>
            <a:r>
              <a:rPr lang="en-GB" smtClean="0"/>
              <a:t>The </a:t>
            </a:r>
            <a:r>
              <a:rPr lang="en-GB" dirty="0"/>
              <a:t>working memory model explains a lot more than the </a:t>
            </a:r>
            <a:r>
              <a:rPr lang="en-GB" dirty="0" err="1"/>
              <a:t>multistore</a:t>
            </a:r>
            <a:r>
              <a:rPr lang="en-GB" dirty="0"/>
              <a:t> model. It makes sense of a range of tasks - verbal reasoning, comprehension, reading, problem solving and visual and spatial processing. And the model is supported by considerable experimental evidence.</a:t>
            </a:r>
            <a:br>
              <a:rPr lang="en-GB" dirty="0"/>
            </a:br>
            <a:endParaRPr lang="en-GB" dirty="0"/>
          </a:p>
          <a:p>
            <a:pPr fontAlgn="base"/>
            <a:r>
              <a:rPr lang="en-GB" dirty="0"/>
              <a:t>The working memory applies to </a:t>
            </a:r>
            <a:r>
              <a:rPr lang="en-GB" b="1" dirty="0"/>
              <a:t>real life tasks</a:t>
            </a:r>
            <a:r>
              <a:rPr lang="en-GB" dirty="0"/>
              <a:t>:</a:t>
            </a:r>
          </a:p>
          <a:p>
            <a:pPr fontAlgn="base"/>
            <a:r>
              <a:rPr lang="en-GB" dirty="0"/>
              <a:t>- reading (phonological loop)</a:t>
            </a:r>
          </a:p>
          <a:p>
            <a:pPr fontAlgn="base"/>
            <a:r>
              <a:rPr lang="en-GB" dirty="0"/>
              <a:t>- problem solving (central executive)</a:t>
            </a:r>
          </a:p>
          <a:p>
            <a:pPr fontAlgn="base"/>
            <a:r>
              <a:rPr lang="en-GB" dirty="0"/>
              <a:t>- navigation (visual and spatial processing)</a:t>
            </a:r>
          </a:p>
          <a:p>
            <a:pPr fontAlgn="base"/>
            <a:r>
              <a:rPr lang="en-GB" dirty="0"/>
              <a:t>The</a:t>
            </a:r>
            <a:r>
              <a:rPr lang="en-GB" b="1" dirty="0"/>
              <a:t> KF</a:t>
            </a:r>
            <a:r>
              <a:rPr lang="en-GB" dirty="0"/>
              <a:t> </a:t>
            </a:r>
            <a:r>
              <a:rPr lang="en-GB" b="1" dirty="0"/>
              <a:t>Case Study</a:t>
            </a:r>
            <a:r>
              <a:rPr lang="en-GB" dirty="0"/>
              <a:t> supports the Working Memory Model. KF suffered brain damage from a motorcycle accident that damaged his short-term memory. KF's impairment was mainly for verbal information - his memory for visual information was largely unaffected. This shows that there are separate STM components for visual information (VSS) and verbal information (phonological loop).</a:t>
            </a:r>
          </a:p>
          <a:p>
            <a:pPr fontAlgn="base"/>
            <a:r>
              <a:rPr lang="en-GB" dirty="0"/>
              <a:t>Working memory is </a:t>
            </a:r>
            <a:r>
              <a:rPr lang="en-GB" b="1" dirty="0"/>
              <a:t>supported by dual task studies</a:t>
            </a:r>
            <a:r>
              <a:rPr lang="en-GB" dirty="0"/>
              <a:t>(</a:t>
            </a:r>
            <a:r>
              <a:rPr lang="en-GB" dirty="0" err="1"/>
              <a:t>Baddeley</a:t>
            </a:r>
            <a:r>
              <a:rPr lang="en-GB" dirty="0"/>
              <a:t> and Hitch, 1976).</a:t>
            </a:r>
          </a:p>
          <a:p>
            <a:pPr fontAlgn="base"/>
            <a:r>
              <a:rPr lang="en-GB" dirty="0"/>
              <a:t>The working memory model </a:t>
            </a:r>
            <a:r>
              <a:rPr lang="en-GB" b="1" dirty="0"/>
              <a:t>does not over emphasize the importance of rehearsal</a:t>
            </a:r>
            <a:r>
              <a:rPr lang="en-GB" dirty="0"/>
              <a:t> for STM retention, in contrast to the multi-store model</a:t>
            </a:r>
            <a:r>
              <a:rPr lang="en-GB" dirty="0" smtClean="0"/>
              <a:t>.</a:t>
            </a:r>
            <a:endParaRPr lang="en-GB" dirty="0"/>
          </a:p>
        </p:txBody>
      </p:sp>
    </p:spTree>
    <p:extLst>
      <p:ext uri="{BB962C8B-B14F-4D97-AF65-F5344CB8AC3E}">
        <p14:creationId xmlns:p14="http://schemas.microsoft.com/office/powerpoint/2010/main" val="1614603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Weaknesses</a:t>
            </a:r>
            <a:r>
              <a:rPr lang="en-GB" dirty="0" smtClean="0"/>
              <a:t/>
            </a:r>
            <a:br>
              <a:rPr lang="en-GB" dirty="0" smtClean="0"/>
            </a:br>
            <a:endParaRPr lang="en-GB" dirty="0"/>
          </a:p>
        </p:txBody>
      </p:sp>
      <p:sp>
        <p:nvSpPr>
          <p:cNvPr id="3" name="Content Placeholder 2"/>
          <p:cNvSpPr>
            <a:spLocks noGrp="1"/>
          </p:cNvSpPr>
          <p:nvPr>
            <p:ph idx="1"/>
          </p:nvPr>
        </p:nvSpPr>
        <p:spPr/>
        <p:txBody>
          <a:bodyPr>
            <a:normAutofit fontScale="70000" lnSpcReduction="20000"/>
          </a:bodyPr>
          <a:lstStyle/>
          <a:p>
            <a:pPr fontAlgn="base"/>
            <a:r>
              <a:rPr lang="en-GB" dirty="0" smtClean="0"/>
              <a:t>Lieberman (1980) criticizes the working memory model as the </a:t>
            </a:r>
            <a:r>
              <a:rPr lang="en-GB" dirty="0" err="1" smtClean="0"/>
              <a:t>visuo</a:t>
            </a:r>
            <a:r>
              <a:rPr lang="en-GB" dirty="0" smtClean="0"/>
              <a:t>-spatial sketch pad (VSS) implies that all spatial information was first visual (they are linked). However, Lieberman points out that blind people have excellent spatial awareness although they have never had any visual information. Lieberman argues that the VSS should be separated into two different components: one for visual information and one for spatial.</a:t>
            </a:r>
          </a:p>
          <a:p>
            <a:pPr fontAlgn="base"/>
            <a:r>
              <a:rPr lang="en-GB" dirty="0" smtClean="0"/>
              <a:t>There is </a:t>
            </a:r>
            <a:r>
              <a:rPr lang="en-GB" b="1" dirty="0" smtClean="0"/>
              <a:t>little direct evidence for how the central executive works</a:t>
            </a:r>
            <a:r>
              <a:rPr lang="en-GB" dirty="0" smtClean="0"/>
              <a:t> and what it does. The capacity of the central executive has never been measured.</a:t>
            </a:r>
          </a:p>
          <a:p>
            <a:pPr fontAlgn="base"/>
            <a:r>
              <a:rPr lang="en-GB" dirty="0" smtClean="0"/>
              <a:t>Working memory only involves STM so it is </a:t>
            </a:r>
            <a:r>
              <a:rPr lang="en-GB" b="1" dirty="0" smtClean="0"/>
              <a:t>not a comprehensive model of memory </a:t>
            </a:r>
            <a:r>
              <a:rPr lang="en-GB" dirty="0" smtClean="0"/>
              <a:t>(as it does not include SM or LTM).</a:t>
            </a:r>
          </a:p>
          <a:p>
            <a:pPr fontAlgn="base"/>
            <a:r>
              <a:rPr lang="en-GB" dirty="0" smtClean="0"/>
              <a:t>The working memory model does not explain changes in processing ability that occur as the result of practice or time.</a:t>
            </a:r>
          </a:p>
          <a:p>
            <a:endParaRPr lang="en-GB" dirty="0" smtClean="0"/>
          </a:p>
          <a:p>
            <a:endParaRPr lang="en-GB" dirty="0"/>
          </a:p>
        </p:txBody>
      </p:sp>
    </p:spTree>
    <p:extLst>
      <p:ext uri="{BB962C8B-B14F-4D97-AF65-F5344CB8AC3E}">
        <p14:creationId xmlns:p14="http://schemas.microsoft.com/office/powerpoint/2010/main" val="12415125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288</Words>
  <Application>Microsoft Office PowerPoint</Application>
  <PresentationFormat>On-screen Show (4:3)</PresentationFormat>
  <Paragraphs>33</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Working Memory Model</vt:lpstr>
      <vt:lpstr>Working memory </vt:lpstr>
      <vt:lpstr>Central Executive</vt:lpstr>
      <vt:lpstr>Visuo-Spatial Sketchpad </vt:lpstr>
      <vt:lpstr>phonological loop</vt:lpstr>
      <vt:lpstr>PowerPoint Presentation</vt:lpstr>
      <vt:lpstr>The central Executive</vt:lpstr>
      <vt:lpstr>Evaluation of Working Memory</vt:lpstr>
      <vt:lpstr>Strengths</vt:lpstr>
      <vt:lpstr>Weaknesses </vt:lpstr>
    </vt:vector>
  </TitlesOfParts>
  <Company>Kelly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Memory Model</dc:title>
  <dc:creator>Stanyer, Richard  (Staff)</dc:creator>
  <cp:lastModifiedBy>Stanyer, Richard  (Staff)</cp:lastModifiedBy>
  <cp:revision>5</cp:revision>
  <dcterms:created xsi:type="dcterms:W3CDTF">2014-09-11T08:25:13Z</dcterms:created>
  <dcterms:modified xsi:type="dcterms:W3CDTF">2017-03-29T09:19:50Z</dcterms:modified>
</cp:coreProperties>
</file>